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40" r:id="rId12"/>
    <p:sldId id="341" r:id="rId13"/>
    <p:sldId id="342" r:id="rId14"/>
    <p:sldId id="343" r:id="rId15"/>
    <p:sldId id="331" r:id="rId16"/>
    <p:sldId id="313" r:id="rId17"/>
    <p:sldId id="354" r:id="rId18"/>
    <p:sldId id="271" r:id="rId19"/>
  </p:sldIdLst>
  <p:sldSz cx="9144000" cy="6858000" type="screen4x3"/>
  <p:notesSz cx="6797675" cy="9926638"/>
  <p:defaultTextStyle>
    <a:defPPr>
      <a:defRPr lang="ko-KR"/>
    </a:defPPr>
    <a:lvl1pPr algn="ctr" rtl="0" fontAlgn="base" latinLnBrk="1">
      <a:lnSpc>
        <a:spcPct val="90000"/>
      </a:lnSpc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ctr" rtl="0" fontAlgn="base" latinLnBrk="1">
      <a:lnSpc>
        <a:spcPct val="90000"/>
      </a:lnSpc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ctr" rtl="0" fontAlgn="base" latinLnBrk="1">
      <a:lnSpc>
        <a:spcPct val="90000"/>
      </a:lnSpc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ctr" rtl="0" fontAlgn="base" latinLnBrk="1">
      <a:lnSpc>
        <a:spcPct val="90000"/>
      </a:lnSpc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ctr" rtl="0" fontAlgn="base" latinLnBrk="1">
      <a:lnSpc>
        <a:spcPct val="90000"/>
      </a:lnSpc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4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4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4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4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00"/>
    <a:srgbClr val="990099"/>
    <a:srgbClr val="CCECFF"/>
    <a:srgbClr val="99CCFF"/>
    <a:srgbClr val="FFCC99"/>
    <a:srgbClr val="00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E0A2C6F4-64A2-4DA0-A7FE-D59FD1858F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3130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A1358-D5C6-4A1F-9D55-A0077CE72FB1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3E2E5-DF1F-4BE7-A72C-CDE9705CB3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4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2E5-DF1F-4BE7-A72C-CDE9705CB33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4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8CAC5-C2CA-4BBB-AB82-0CB006429C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712D2-7308-4293-A75F-308B9ADF4D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17C0A-A6D3-47F2-8849-82A9000C02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C44FD-1A46-4AE2-9F04-B7DEA1CC7A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82A30-793A-4B59-AA25-E910464501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C487-5A41-4F4B-A469-37F394FF10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BB6E9-3783-4EDD-B8D4-3222B46E6A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93E37-6B06-4822-B223-D505411A13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54C20-AC33-43BA-936C-BF54F63CB3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FA54-6BF5-4E8E-BF0A-2C6758D17C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6D4A-A91F-46C6-BB68-63F887F2BD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유형을 편집하려면 누르십시오</a:t>
            </a:r>
            <a:r>
              <a:rPr lang="en-US" altLang="ko-KR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3F699CF1-68FA-40FF-B2EA-44A3EDD23A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Ú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sciencemag.org/site/help/librarians/tutorial/index.x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5867400" cy="19335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500034" y="6205559"/>
            <a:ext cx="8248679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Last Update :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Feb 2015                                                   EBSCO KOREA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71472" y="3429000"/>
            <a:ext cx="8143875" cy="167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hlinkClick r:id="rId3"/>
              </a:rPr>
              <a:t>www.sciencemag.org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b="1" u="sng" dirty="0" smtClean="0">
              <a:latin typeface="맑은 고딕" pitchFamily="50" charset="-127"/>
              <a:ea typeface="맑은 고딕" pitchFamily="50" charset="-127"/>
              <a:hlinkClick r:id="rId4"/>
            </a:endParaRPr>
          </a:p>
          <a:p>
            <a:endParaRPr lang="en-US" altLang="ko-KR" sz="1800" b="1" u="sng" dirty="0" smtClean="0">
              <a:latin typeface="맑은 고딕" pitchFamily="50" charset="-127"/>
              <a:ea typeface="맑은 고딕" pitchFamily="50" charset="-127"/>
              <a:hlinkClick r:id="rId4"/>
            </a:endParaRPr>
          </a:p>
          <a:p>
            <a:endParaRPr lang="en-US" altLang="ko-KR" sz="1800" b="1" u="sng" dirty="0" smtClean="0">
              <a:latin typeface="맑은 고딕" pitchFamily="50" charset="-127"/>
              <a:ea typeface="맑은 고딕" pitchFamily="50" charset="-127"/>
              <a:hlinkClick r:id="rId4"/>
            </a:endParaRPr>
          </a:p>
          <a:p>
            <a:r>
              <a:rPr lang="en-US" altLang="ko-KR" sz="1800" u="sng" dirty="0" smtClean="0">
                <a:latin typeface="맑은 고딕" pitchFamily="50" charset="-127"/>
                <a:ea typeface="맑은 고딕" pitchFamily="50" charset="-127"/>
                <a:hlinkClick r:id="rId4"/>
              </a:rPr>
              <a:t>http</a:t>
            </a:r>
            <a:r>
              <a:rPr lang="en-US" altLang="ko-KR" sz="1800" u="sng" dirty="0">
                <a:latin typeface="맑은 고딕" pitchFamily="50" charset="-127"/>
                <a:ea typeface="맑은 고딕" pitchFamily="50" charset="-127"/>
                <a:hlinkClick r:id="rId4"/>
              </a:rPr>
              <a:t>://www.sciencemag.org/site/help/librarians/tutorial/index.xhtml</a:t>
            </a:r>
            <a:endParaRPr lang="en-US" altLang="ko-KR" sz="1800" u="sng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사이트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이용법 안내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(Flash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화면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한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국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어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자막 제공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0"/>
          <a:stretch/>
        </p:blipFill>
        <p:spPr bwMode="auto">
          <a:xfrm>
            <a:off x="230470" y="866776"/>
            <a:ext cx="8425408" cy="582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3933453" y="3755132"/>
            <a:ext cx="5040559" cy="29361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 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이슈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브라우즈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peer-review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논문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전문가들의 견해 및 전망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매뉴얼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           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타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출판사의 세포 신호분야 원문 기사 등을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포함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</a:pPr>
            <a:endParaRPr lang="en-US" altLang="ko-KR" sz="800" dirty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학생과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교사에게 제공되는 멀티미디어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교수자료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P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odcast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강의 계획서 제공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D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세포 신호전달에 관한 데이터베이스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세포 신호전달의 경로 요소들과 이들의 상호관계에 대한 쌍방향 데이터베이스의 정기적인 업데이트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기관  내 이용자들이 개인 계정 생성 후 본인의 검색 내용 저장 및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alert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등의 기능 이용 가능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Signaling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콘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텐츠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만 검색</a:t>
            </a:r>
          </a:p>
        </p:txBody>
      </p:sp>
      <p:sp>
        <p:nvSpPr>
          <p:cNvPr id="12293" name="Rectangle 15"/>
          <p:cNvSpPr>
            <a:spLocks noChangeArrowheads="1"/>
          </p:cNvSpPr>
          <p:nvPr/>
        </p:nvSpPr>
        <p:spPr bwMode="auto">
          <a:xfrm>
            <a:off x="1835696" y="1460401"/>
            <a:ext cx="360000" cy="3600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A</a:t>
            </a:r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2550076" y="1460401"/>
            <a:ext cx="360000" cy="3600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B</a:t>
            </a:r>
          </a:p>
        </p:txBody>
      </p:sp>
      <p:sp>
        <p:nvSpPr>
          <p:cNvPr id="12296" name="Rectangle 18"/>
          <p:cNvSpPr>
            <a:spLocks noChangeArrowheads="1"/>
          </p:cNvSpPr>
          <p:nvPr/>
        </p:nvSpPr>
        <p:spPr bwMode="auto">
          <a:xfrm>
            <a:off x="3275856" y="1460401"/>
            <a:ext cx="360000" cy="3600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C</a:t>
            </a:r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3995936" y="1460401"/>
            <a:ext cx="360000" cy="3600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D</a:t>
            </a:r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5508144" y="1460401"/>
            <a:ext cx="360000" cy="3600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E</a:t>
            </a:r>
          </a:p>
        </p:txBody>
      </p:sp>
      <p:sp>
        <p:nvSpPr>
          <p:cNvPr id="12" name="제목 27"/>
          <p:cNvSpPr txBox="1">
            <a:spLocks/>
          </p:cNvSpPr>
          <p:nvPr/>
        </p:nvSpPr>
        <p:spPr bwMode="auto">
          <a:xfrm>
            <a:off x="1643042" y="0"/>
            <a:ext cx="635798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4. Science Signaling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51520" y="4509120"/>
            <a:ext cx="1349541" cy="115212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1475656" y="4581168"/>
            <a:ext cx="360000" cy="360000"/>
          </a:xfrm>
          <a:prstGeom prst="lef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F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69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9320"/>
            <a:ext cx="8424936" cy="605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979712" y="2285992"/>
            <a:ext cx="6876032" cy="448738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각 발행 이슈의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섹션별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기사 모음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브라우즈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및 기타 정보원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세포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신호전달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분야의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peer-reviewed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된 연구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신호분야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관련 도구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기술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데이터베이스를 보고한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peer-reviewed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된 연구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과학적 전망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최근에 발표된 연구 및 방법과 관련하여 과학자들이 제시한 견해 기사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도서 리뷰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코멘트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컨퍼런스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미팅 요약 등을 제공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D.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세포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신호전달과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관련된 최근 관심 주제 전달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Abstract(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기사요약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), Gloss(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주제요약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), Full text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제공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신호 경로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권위자들에 의해 제공된 새로운 정보가 끊임없이 반영됨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대학원생 또는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박사과정을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마친 연구원들이 견해를 피력하는 짧은 기사들로 구성되는 섹션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G.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실험 매뉴얼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중요한 연구 기법 및 지침 제시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H. 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논문의 정식 발행 전  초록 미리 보기 제공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에디터에게 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letter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를 보낸 경우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그에 대한 글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답변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을  볼 수 있음 </a:t>
            </a:r>
          </a:p>
          <a:p>
            <a:pPr algn="l">
              <a:spcBef>
                <a:spcPct val="50000"/>
              </a:spcBef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대상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-Signaling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에 실린 기사 또는 세포 신호분야 주제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J.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정식 발행 후 기사의 일부분이 수정된 논문 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K. 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HighWire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host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되는 타 저널 중 세포 신호 전달에 관한 논문 전문을 제공</a:t>
            </a:r>
          </a:p>
        </p:txBody>
      </p:sp>
      <p:sp>
        <p:nvSpPr>
          <p:cNvPr id="16" name="제목 27"/>
          <p:cNvSpPr txBox="1">
            <a:spLocks/>
          </p:cNvSpPr>
          <p:nvPr/>
        </p:nvSpPr>
        <p:spPr bwMode="auto">
          <a:xfrm>
            <a:off x="1643042" y="0"/>
            <a:ext cx="635798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00000"/>
              </a:lnSpc>
            </a:pP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Literature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23" name="타원 22"/>
          <p:cNvSpPr/>
          <p:nvPr/>
        </p:nvSpPr>
        <p:spPr bwMode="auto">
          <a:xfrm>
            <a:off x="35496" y="3647746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A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35496" y="3884181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B</a:t>
            </a:r>
          </a:p>
        </p:txBody>
      </p:sp>
      <p:sp>
        <p:nvSpPr>
          <p:cNvPr id="26" name="타원 25"/>
          <p:cNvSpPr/>
          <p:nvPr/>
        </p:nvSpPr>
        <p:spPr bwMode="auto">
          <a:xfrm>
            <a:off x="35496" y="4357051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C</a:t>
            </a:r>
          </a:p>
        </p:txBody>
      </p:sp>
      <p:sp>
        <p:nvSpPr>
          <p:cNvPr id="27" name="타원 26"/>
          <p:cNvSpPr/>
          <p:nvPr/>
        </p:nvSpPr>
        <p:spPr bwMode="auto">
          <a:xfrm>
            <a:off x="35496" y="4593486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D</a:t>
            </a:r>
          </a:p>
        </p:txBody>
      </p:sp>
      <p:sp>
        <p:nvSpPr>
          <p:cNvPr id="28" name="타원 27"/>
          <p:cNvSpPr/>
          <p:nvPr/>
        </p:nvSpPr>
        <p:spPr bwMode="auto">
          <a:xfrm>
            <a:off x="35496" y="4829919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E</a:t>
            </a:r>
          </a:p>
        </p:txBody>
      </p:sp>
      <p:sp>
        <p:nvSpPr>
          <p:cNvPr id="30" name="타원 29"/>
          <p:cNvSpPr/>
          <p:nvPr/>
        </p:nvSpPr>
        <p:spPr bwMode="auto">
          <a:xfrm>
            <a:off x="35496" y="5272633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F</a:t>
            </a:r>
          </a:p>
        </p:txBody>
      </p:sp>
      <p:sp>
        <p:nvSpPr>
          <p:cNvPr id="31" name="타원 30"/>
          <p:cNvSpPr/>
          <p:nvPr/>
        </p:nvSpPr>
        <p:spPr bwMode="auto">
          <a:xfrm>
            <a:off x="35496" y="5505895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G</a:t>
            </a:r>
          </a:p>
        </p:txBody>
      </p:sp>
      <p:sp>
        <p:nvSpPr>
          <p:cNvPr id="32" name="타원 31"/>
          <p:cNvSpPr/>
          <p:nvPr/>
        </p:nvSpPr>
        <p:spPr bwMode="auto">
          <a:xfrm>
            <a:off x="35496" y="5739157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H</a:t>
            </a:r>
          </a:p>
        </p:txBody>
      </p:sp>
      <p:sp>
        <p:nvSpPr>
          <p:cNvPr id="33" name="타원 32"/>
          <p:cNvSpPr/>
          <p:nvPr/>
        </p:nvSpPr>
        <p:spPr bwMode="auto">
          <a:xfrm>
            <a:off x="35496" y="5972419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I</a:t>
            </a:r>
          </a:p>
        </p:txBody>
      </p:sp>
      <p:sp>
        <p:nvSpPr>
          <p:cNvPr id="34" name="타원 33"/>
          <p:cNvSpPr/>
          <p:nvPr/>
        </p:nvSpPr>
        <p:spPr bwMode="auto">
          <a:xfrm>
            <a:off x="35496" y="6205681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J</a:t>
            </a:r>
          </a:p>
        </p:txBody>
      </p:sp>
      <p:sp>
        <p:nvSpPr>
          <p:cNvPr id="35" name="타원 34"/>
          <p:cNvSpPr/>
          <p:nvPr/>
        </p:nvSpPr>
        <p:spPr bwMode="auto">
          <a:xfrm>
            <a:off x="35496" y="6438943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8" y="911722"/>
            <a:ext cx="8055978" cy="568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176464" y="4415797"/>
            <a:ext cx="4932040" cy="239757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HighWire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에서 서비스되는 다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른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저널 중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 세포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신호 전달에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관한 기사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전문을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제공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논문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저널을 구독 중인 경우만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가능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현재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49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종 제공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협회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또는 비영리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출판사에서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발행되는 저널에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한함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Daily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Update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시스템이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자동으로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기사 수집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초록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기사명에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있는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Key words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대상으로 함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8" name="제목 27"/>
          <p:cNvSpPr txBox="1">
            <a:spLocks/>
          </p:cNvSpPr>
          <p:nvPr/>
        </p:nvSpPr>
        <p:spPr bwMode="auto">
          <a:xfrm>
            <a:off x="1643042" y="0"/>
            <a:ext cx="635798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00000"/>
              </a:lnSpc>
            </a:pP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2)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Virtual Journal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"/>
          <a:stretch/>
        </p:blipFill>
        <p:spPr bwMode="auto">
          <a:xfrm>
            <a:off x="114107" y="914193"/>
            <a:ext cx="898963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672324" y="2723778"/>
            <a:ext cx="5392747" cy="14927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이슈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브라우징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B. Podcast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등 멀티미디어 자료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C. Editor-selected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highlights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편집진이 선택한 주요 소식</a:t>
            </a:r>
          </a:p>
          <a:p>
            <a:pPr algn="l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D.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기관 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내 이용자들이 개인 계정 생성 후 본인의 검색 내용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저장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alert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등의 기능 이용 가능</a:t>
            </a:r>
          </a:p>
        </p:txBody>
      </p:sp>
      <p:sp>
        <p:nvSpPr>
          <p:cNvPr id="9" name="제목 27"/>
          <p:cNvSpPr txBox="1">
            <a:spLocks/>
          </p:cNvSpPr>
          <p:nvPr/>
        </p:nvSpPr>
        <p:spPr bwMode="auto">
          <a:xfrm>
            <a:off x="1643042" y="0"/>
            <a:ext cx="635798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5.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Science Translational</a:t>
            </a:r>
            <a:r>
              <a:rPr kumimoji="1" lang="en-US" altLang="ko-KR" sz="28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Medicine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177554" y="2276872"/>
            <a:ext cx="360000" cy="360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A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923928" y="2276872"/>
            <a:ext cx="360000" cy="360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B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642033" y="2276872"/>
            <a:ext cx="360000" cy="360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C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693927" y="2276872"/>
            <a:ext cx="360000" cy="360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" y="800100"/>
            <a:ext cx="6808794" cy="5732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/>
          <a:stretch/>
        </p:blipFill>
        <p:spPr bwMode="auto">
          <a:xfrm>
            <a:off x="2624541" y="2204864"/>
            <a:ext cx="6487808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03838" y="1762163"/>
            <a:ext cx="6365336" cy="228552"/>
          </a:xfrm>
          <a:prstGeom prst="rect">
            <a:avLst/>
          </a:prstGeom>
          <a:noFill/>
          <a:ln w="38100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제목 27"/>
          <p:cNvSpPr txBox="1">
            <a:spLocks/>
          </p:cNvSpPr>
          <p:nvPr/>
        </p:nvSpPr>
        <p:spPr bwMode="auto">
          <a:xfrm>
            <a:off x="1643042" y="0"/>
            <a:ext cx="635798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6. Multimedia &amp; Collections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8" name="직사각형 17"/>
          <p:cNvSpPr/>
          <p:nvPr/>
        </p:nvSpPr>
        <p:spPr bwMode="auto">
          <a:xfrm>
            <a:off x="4677916" y="1376457"/>
            <a:ext cx="955154" cy="28575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6948264" y="2204864"/>
            <a:ext cx="853107" cy="28335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7092281" y="2488220"/>
            <a:ext cx="0" cy="1593396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 flipH="1">
            <a:off x="2052618" y="1988840"/>
            <a:ext cx="412100" cy="3036141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0" name="AutoShape 9"/>
          <p:cNvSpPr>
            <a:spLocks noChangeArrowheads="1"/>
          </p:cNvSpPr>
          <p:nvPr/>
        </p:nvSpPr>
        <p:spPr bwMode="auto">
          <a:xfrm>
            <a:off x="54293" y="5026856"/>
            <a:ext cx="5174931" cy="1714512"/>
          </a:xfrm>
          <a:prstGeom prst="roundRect">
            <a:avLst>
              <a:gd name="adj" fmla="val 5329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오디오 자료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(Podcast)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* 이미지 또는 슬라이드 쇼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Science Online site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와 관련 있는 사진 또는 이미지들</a:t>
            </a:r>
          </a:p>
          <a:p>
            <a:pPr algn="l">
              <a:lnSpc>
                <a:spcPct val="100000"/>
              </a:lnSpc>
              <a:buSzPct val="70000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Science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지의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special issue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에 실리거나 관련된 비디오 및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AAAS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협회와 조인한 세미나 관련 자료</a:t>
            </a:r>
          </a:p>
          <a:p>
            <a:pPr algn="l">
              <a:lnSpc>
                <a:spcPct val="100000"/>
              </a:lnSpc>
              <a:buSzPct val="70000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* 포스터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삽화 자료</a:t>
            </a:r>
          </a:p>
          <a:p>
            <a:pPr algn="l">
              <a:lnSpc>
                <a:spcPct val="100000"/>
              </a:lnSpc>
              <a:buSzPct val="70000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* 인터넷으로 전송되는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과학주제의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live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강연 또는 세미나 자료</a:t>
            </a:r>
          </a:p>
        </p:txBody>
      </p:sp>
      <p:sp>
        <p:nvSpPr>
          <p:cNvPr id="16393" name="AutoShape 12"/>
          <p:cNvSpPr>
            <a:spLocks noChangeArrowheads="1"/>
          </p:cNvSpPr>
          <p:nvPr/>
        </p:nvSpPr>
        <p:spPr bwMode="auto">
          <a:xfrm>
            <a:off x="4572000" y="4049239"/>
            <a:ext cx="4575771" cy="1213696"/>
          </a:xfrm>
          <a:prstGeom prst="roundRect">
            <a:avLst>
              <a:gd name="adj" fmla="val 5329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 Science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홈페이지와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Science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협동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웹사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이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트의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여러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컨텐츠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기사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뉴스 등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를 특정 기준 별로 모아놓음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주제별 섹션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생명과학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물리학 등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), Science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특별이슈 등 이용자가 관심분야별로 편리하게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브라우징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가능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전문 이용은 액세스 권한이 있는 범위에서 가능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6400"/>
            <a:ext cx="8020050" cy="5734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AutoShape 11"/>
          <p:cNvSpPr>
            <a:spLocks noChangeArrowheads="1"/>
          </p:cNvSpPr>
          <p:nvPr/>
        </p:nvSpPr>
        <p:spPr bwMode="auto">
          <a:xfrm>
            <a:off x="4437315" y="3268569"/>
            <a:ext cx="1430829" cy="213583"/>
          </a:xfrm>
          <a:prstGeom prst="roundRect">
            <a:avLst>
              <a:gd name="adj" fmla="val 16667"/>
            </a:avLst>
          </a:prstGeom>
          <a:noFill/>
          <a:ln w="476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3548373" y="2937801"/>
            <a:ext cx="360000" cy="360000"/>
          </a:xfrm>
          <a:prstGeom prst="lef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A</a:t>
            </a: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7183338" y="2913987"/>
            <a:ext cx="360000" cy="360000"/>
          </a:xfrm>
          <a:prstGeom prst="lef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B</a:t>
            </a:r>
          </a:p>
        </p:txBody>
      </p:sp>
      <p:sp>
        <p:nvSpPr>
          <p:cNvPr id="17415" name="AutoShape 14"/>
          <p:cNvSpPr>
            <a:spLocks noChangeArrowheads="1"/>
          </p:cNvSpPr>
          <p:nvPr/>
        </p:nvSpPr>
        <p:spPr bwMode="auto">
          <a:xfrm>
            <a:off x="152175" y="2546738"/>
            <a:ext cx="938244" cy="22065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741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63" y="4509120"/>
            <a:ext cx="4681537" cy="226536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7417" name="AutoShape 16"/>
          <p:cNvSpPr>
            <a:spLocks noChangeArrowheads="1"/>
          </p:cNvSpPr>
          <p:nvPr/>
        </p:nvSpPr>
        <p:spPr bwMode="auto">
          <a:xfrm>
            <a:off x="2412901" y="1088076"/>
            <a:ext cx="6552728" cy="1717235"/>
          </a:xfrm>
          <a:prstGeom prst="roundRect">
            <a:avLst>
              <a:gd name="adj" fmla="val 6611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경로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200" b="1" dirty="0" err="1">
                <a:latin typeface="맑은 고딕" pitchFamily="50" charset="-127"/>
                <a:ea typeface="맑은 고딕" pitchFamily="50" charset="-127"/>
              </a:rPr>
              <a:t>MainPage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My Account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E-mail Alerts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개인 계정의 생성 후에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alerts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서비스 이용 가능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A.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받고자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하는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Contents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 따라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email alert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설정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B.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맞춤형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Alerts -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관심 분야의 새로운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content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알림 서비스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Keyword/author alerts :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원하는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Keyword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나 저자를 등록하면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관련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아티클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발행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시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발송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대상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– Science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출판물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Highwire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Press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저널 또는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PubMed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collection) 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* Citation alerts : Science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Signaling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 있는 특정 아티클이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Highwire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Press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저널 또는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PubMed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collection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 있는 저널에 인용된 경우 발송됨</a:t>
            </a:r>
          </a:p>
        </p:txBody>
      </p:sp>
      <p:sp>
        <p:nvSpPr>
          <p:cNvPr id="17418" name="Line 17"/>
          <p:cNvSpPr>
            <a:spLocks noChangeShapeType="1"/>
          </p:cNvSpPr>
          <p:nvPr/>
        </p:nvSpPr>
        <p:spPr bwMode="auto">
          <a:xfrm flipH="1">
            <a:off x="6215066" y="3212977"/>
            <a:ext cx="229137" cy="1296143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제목 27"/>
          <p:cNvSpPr txBox="1">
            <a:spLocks/>
          </p:cNvSpPr>
          <p:nvPr/>
        </p:nvSpPr>
        <p:spPr bwMode="auto">
          <a:xfrm>
            <a:off x="1643042" y="0"/>
            <a:ext cx="635798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7. Email Alerts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4670"/>
            <a:ext cx="4850612" cy="242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93083"/>
            <a:ext cx="5129212" cy="3867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395064" y="852984"/>
            <a:ext cx="6553200" cy="1646238"/>
            <a:chOff x="158" y="436"/>
            <a:chExt cx="4128" cy="1037"/>
          </a:xfrm>
        </p:grpSpPr>
        <p:pic>
          <p:nvPicPr>
            <p:cNvPr id="184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436"/>
              <a:ext cx="4128" cy="103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445" name="AutoShape 5"/>
            <p:cNvSpPr>
              <a:spLocks noChangeArrowheads="1"/>
            </p:cNvSpPr>
            <p:nvPr/>
          </p:nvSpPr>
          <p:spPr bwMode="auto">
            <a:xfrm>
              <a:off x="3152" y="709"/>
              <a:ext cx="998" cy="136"/>
            </a:xfrm>
            <a:prstGeom prst="roundRect">
              <a:avLst>
                <a:gd name="adj" fmla="val 16667"/>
              </a:avLst>
            </a:prstGeom>
            <a:noFill/>
            <a:ln w="476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8438" name="Line 18"/>
          <p:cNvSpPr>
            <a:spLocks noChangeShapeType="1"/>
          </p:cNvSpPr>
          <p:nvPr/>
        </p:nvSpPr>
        <p:spPr bwMode="auto">
          <a:xfrm flipH="1">
            <a:off x="3131839" y="1502272"/>
            <a:ext cx="2016198" cy="27971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42" name="Text Box 25"/>
          <p:cNvSpPr txBox="1">
            <a:spLocks noChangeArrowheads="1"/>
          </p:cNvSpPr>
          <p:nvPr/>
        </p:nvSpPr>
        <p:spPr bwMode="auto">
          <a:xfrm>
            <a:off x="467544" y="4746955"/>
            <a:ext cx="1296491" cy="286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이메일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입력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43" name="Rectangle 26"/>
          <p:cNvSpPr>
            <a:spLocks noChangeArrowheads="1"/>
          </p:cNvSpPr>
          <p:nvPr/>
        </p:nvSpPr>
        <p:spPr bwMode="auto">
          <a:xfrm>
            <a:off x="5412570" y="3463901"/>
            <a:ext cx="3282167" cy="2736304"/>
          </a:xfrm>
          <a:prstGeom prst="rect">
            <a:avLst/>
          </a:prstGeom>
          <a:noFill/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제목 27"/>
          <p:cNvSpPr txBox="1">
            <a:spLocks/>
          </p:cNvSpPr>
          <p:nvPr/>
        </p:nvSpPr>
        <p:spPr bwMode="auto">
          <a:xfrm>
            <a:off x="1643042" y="0"/>
            <a:ext cx="7500958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Content</a:t>
            </a: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 Awareness Alerts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228184" y="699022"/>
            <a:ext cx="864096" cy="288032"/>
          </a:xfrm>
          <a:prstGeom prst="rect">
            <a:avLst/>
          </a:prstGeom>
          <a:solidFill>
            <a:srgbClr val="FFCCCC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STEP 1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15246"/>
            <a:ext cx="864096" cy="288032"/>
          </a:xfrm>
          <a:prstGeom prst="rect">
            <a:avLst/>
          </a:prstGeom>
          <a:solidFill>
            <a:srgbClr val="FFCCCC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STEP 2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62915" y="2705721"/>
            <a:ext cx="864096" cy="288032"/>
          </a:xfrm>
          <a:prstGeom prst="rect">
            <a:avLst/>
          </a:prstGeom>
          <a:solidFill>
            <a:srgbClr val="FFCCCC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STEP 3</a:t>
            </a:r>
            <a:endParaRPr lang="ko-KR" altLang="en-US" b="1" dirty="0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590627" y="6461462"/>
            <a:ext cx="2440583" cy="286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alerts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원하는 항목에 체크</a:t>
            </a:r>
          </a:p>
        </p:txBody>
      </p:sp>
      <p:sp>
        <p:nvSpPr>
          <p:cNvPr id="18439" name="Line 19"/>
          <p:cNvSpPr>
            <a:spLocks noChangeShapeType="1"/>
          </p:cNvSpPr>
          <p:nvPr/>
        </p:nvSpPr>
        <p:spPr bwMode="auto">
          <a:xfrm>
            <a:off x="2699791" y="4937695"/>
            <a:ext cx="2592289" cy="843186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555776" y="4516274"/>
            <a:ext cx="5571976" cy="14496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서비스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기관에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등록된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Wi-Fi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IP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통해 접속 시 원문 이용가능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이용 가능기기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iPhone, iPod touch, iPad.</a:t>
            </a:r>
          </a:p>
          <a:p>
            <a:pPr algn="l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- QR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코드를 통해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어플을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다운 받을 수 있는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앱스토어로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이동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" name="제목 27"/>
          <p:cNvSpPr txBox="1">
            <a:spLocks/>
          </p:cNvSpPr>
          <p:nvPr/>
        </p:nvSpPr>
        <p:spPr bwMode="auto">
          <a:xfrm>
            <a:off x="1643042" y="0"/>
            <a:ext cx="635798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00000"/>
              </a:lnSpc>
            </a:pPr>
            <a:r>
              <a:rPr lang="en-US" altLang="ko-KR" sz="2800" b="1" kern="0" dirty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8</a:t>
            </a: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. Mobile Service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78" t="32096" r="82055" b="38335"/>
          <a:stretch/>
        </p:blipFill>
        <p:spPr bwMode="auto">
          <a:xfrm>
            <a:off x="468710" y="3449143"/>
            <a:ext cx="1656184" cy="2142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35" y="838200"/>
            <a:ext cx="1882674" cy="334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45815"/>
            <a:ext cx="1900186" cy="337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Phone Screenshot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46" y="845815"/>
            <a:ext cx="1882674" cy="33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0" y="1268760"/>
            <a:ext cx="1657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8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285984" y="2000240"/>
            <a:ext cx="45720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altLang="ko-KR" sz="5400" b="1" dirty="0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Thank you!</a:t>
            </a:r>
            <a:endParaRPr lang="en-US" altLang="ko-KR" sz="5400" b="1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www.ebsco.co.kr</a:t>
            </a:r>
            <a:endParaRPr lang="en-US" altLang="ko-KR" sz="2400" b="1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Tel: </a:t>
            </a:r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02-598-2571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786578" y="6215082"/>
            <a:ext cx="1928826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EBSCO KOREA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6" name="제목 27"/>
          <p:cNvSpPr txBox="1">
            <a:spLocks/>
          </p:cNvSpPr>
          <p:nvPr/>
        </p:nvSpPr>
        <p:spPr>
          <a:xfrm>
            <a:off x="1643042" y="0"/>
            <a:ext cx="6357982" cy="5714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출판사 소개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584" y="1142984"/>
            <a:ext cx="8035826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AAAS (American Association for the Advancement of Science)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는</a:t>
            </a: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1848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년에 설립된 학회로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세계적인 과학자들로 구성된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Editors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그룹을 </a:t>
            </a: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통해 우수한 </a:t>
            </a:r>
            <a:r>
              <a:rPr lang="ko-KR" altLang="en-US" sz="1800" dirty="0" err="1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아티클을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제공</a:t>
            </a: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원문 제공 년도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1997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~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현재 </a:t>
            </a: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(Science Classic (Science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 백파일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: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창간호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~ 1996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/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주제 분야</a:t>
            </a: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- Science  :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과학 </a:t>
            </a:r>
            <a:r>
              <a:rPr lang="ko-KR" altLang="en-US" sz="1800" dirty="0" err="1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전주제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분야</a:t>
            </a: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</a:p>
          <a:p>
            <a:pPr algn="l">
              <a:buFont typeface="Wingdings" pitchFamily="2" charset="2"/>
              <a:buChar char="ü"/>
            </a:pP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저널 종수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종</a:t>
            </a: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저널 이용 홈페이지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http://www.sciencemag.org</a:t>
            </a:r>
          </a:p>
          <a:p>
            <a:pPr algn="l"/>
            <a:endParaRPr lang="ko-KR" altLang="en-US" sz="1800" dirty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" y="922255"/>
            <a:ext cx="9001126" cy="58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AutoShape 23"/>
          <p:cNvSpPr>
            <a:spLocks noChangeArrowheads="1"/>
          </p:cNvSpPr>
          <p:nvPr/>
        </p:nvSpPr>
        <p:spPr bwMode="auto">
          <a:xfrm>
            <a:off x="3348068" y="4437112"/>
            <a:ext cx="5760436" cy="2376264"/>
          </a:xfrm>
          <a:prstGeom prst="roundRect">
            <a:avLst>
              <a:gd name="adj" fmla="val 456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무료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기사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(Now -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연구와 관련된 매일의 뉴스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Insider-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과학정책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B. AAAS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의 발행 저널들 및 상품으로 이동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연구자들의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경력 계발을 위한 정보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구직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연구비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회의 일정 등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D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Podcast(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오디오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),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이미지 등 멀티미디어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세미나 자료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제공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E.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- 1996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년부터의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Science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지에 실린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아티클의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주제별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브라우징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제공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 Science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지의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컨텐츠에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덧붙여진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보완된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 Web-only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특집 기사들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 Special content : Special News, Commentary, Research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등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- 2001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-2006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월까지 발행되었던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Sage KE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컨텐츠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05" name="Line 25"/>
          <p:cNvSpPr>
            <a:spLocks noChangeShapeType="1"/>
          </p:cNvSpPr>
          <p:nvPr/>
        </p:nvSpPr>
        <p:spPr bwMode="auto">
          <a:xfrm>
            <a:off x="2231901" y="287407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9" name="Rectangle 29"/>
          <p:cNvSpPr>
            <a:spLocks noChangeArrowheads="1"/>
          </p:cNvSpPr>
          <p:nvPr/>
        </p:nvSpPr>
        <p:spPr bwMode="auto">
          <a:xfrm>
            <a:off x="2535098" y="1700808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B</a:t>
            </a:r>
          </a:p>
        </p:txBody>
      </p:sp>
      <p:sp>
        <p:nvSpPr>
          <p:cNvPr id="4110" name="Rectangle 30"/>
          <p:cNvSpPr>
            <a:spLocks noChangeArrowheads="1"/>
          </p:cNvSpPr>
          <p:nvPr/>
        </p:nvSpPr>
        <p:spPr bwMode="auto">
          <a:xfrm>
            <a:off x="3738619" y="1700808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C</a:t>
            </a:r>
          </a:p>
        </p:txBody>
      </p:sp>
      <p:sp>
        <p:nvSpPr>
          <p:cNvPr id="4111" name="Rectangle 31"/>
          <p:cNvSpPr>
            <a:spLocks noChangeArrowheads="1"/>
          </p:cNvSpPr>
          <p:nvPr/>
        </p:nvSpPr>
        <p:spPr bwMode="auto">
          <a:xfrm>
            <a:off x="4672583" y="1700808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D</a:t>
            </a:r>
          </a:p>
        </p:txBody>
      </p:sp>
      <p:sp>
        <p:nvSpPr>
          <p:cNvPr id="4112" name="Rectangle 32"/>
          <p:cNvSpPr>
            <a:spLocks noChangeArrowheads="1"/>
          </p:cNvSpPr>
          <p:nvPr/>
        </p:nvSpPr>
        <p:spPr bwMode="auto">
          <a:xfrm>
            <a:off x="5682835" y="1700808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E</a:t>
            </a:r>
          </a:p>
        </p:txBody>
      </p:sp>
      <p:pic>
        <p:nvPicPr>
          <p:cNvPr id="4119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635" y="5417984"/>
            <a:ext cx="4943475" cy="2286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8" name="제목 27"/>
          <p:cNvSpPr>
            <a:spLocks noGrp="1"/>
          </p:cNvSpPr>
          <p:nvPr>
            <p:ph type="title"/>
          </p:nvPr>
        </p:nvSpPr>
        <p:spPr>
          <a:xfrm>
            <a:off x="1643042" y="0"/>
            <a:ext cx="6357982" cy="428604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Main Page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33" name="직사각형 32"/>
          <p:cNvSpPr/>
          <p:nvPr/>
        </p:nvSpPr>
        <p:spPr bwMode="auto">
          <a:xfrm>
            <a:off x="1655720" y="1040437"/>
            <a:ext cx="1980176" cy="285752"/>
          </a:xfrm>
          <a:prstGeom prst="rect">
            <a:avLst/>
          </a:prstGeom>
          <a:solidFill>
            <a:srgbClr val="7030A0">
              <a:alpha val="16000"/>
            </a:srgb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122" name="TextBox 27"/>
          <p:cNvSpPr txBox="1">
            <a:spLocks noChangeArrowheads="1"/>
          </p:cNvSpPr>
          <p:nvPr/>
        </p:nvSpPr>
        <p:spPr bwMode="auto">
          <a:xfrm>
            <a:off x="183015" y="3573016"/>
            <a:ext cx="1928812" cy="1089025"/>
          </a:xfrm>
          <a:prstGeom prst="rect">
            <a:avLst/>
          </a:prstGeom>
          <a:solidFill>
            <a:srgbClr val="CCEC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Science of  Aging Knowledge     Environment:</a:t>
            </a:r>
          </a:p>
          <a:p>
            <a:pPr algn="l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노화에 관련된 뉴스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리뷰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폐간 자료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2001-2006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년까지만 발행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79716" y="2171700"/>
            <a:ext cx="1927349" cy="1257300"/>
            <a:chOff x="6460897" y="180975"/>
            <a:chExt cx="1927349" cy="12573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64196" y="180975"/>
              <a:ext cx="1924050" cy="12573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miter lim="800000"/>
              <a:headEnd/>
              <a:tailEnd/>
            </a:ln>
            <a:effectLst/>
          </p:spPr>
        </p:pic>
        <p:sp>
          <p:nvSpPr>
            <p:cNvPr id="39" name="직사각형 38"/>
            <p:cNvSpPr/>
            <p:nvPr/>
          </p:nvSpPr>
          <p:spPr bwMode="auto">
            <a:xfrm>
              <a:off x="6460897" y="953810"/>
              <a:ext cx="642942" cy="214314"/>
            </a:xfrm>
            <a:prstGeom prst="rect">
              <a:avLst/>
            </a:prstGeom>
            <a:solidFill>
              <a:srgbClr val="CCECFF">
                <a:alpha val="24000"/>
              </a:srgbClr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611997" y="1700808"/>
            <a:ext cx="388197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A</a:t>
            </a:r>
          </a:p>
        </p:txBody>
      </p:sp>
      <p:sp>
        <p:nvSpPr>
          <p:cNvPr id="26" name="직사각형 25"/>
          <p:cNvSpPr/>
          <p:nvPr/>
        </p:nvSpPr>
        <p:spPr bwMode="auto">
          <a:xfrm>
            <a:off x="3738619" y="1040437"/>
            <a:ext cx="1877696" cy="285752"/>
          </a:xfrm>
          <a:prstGeom prst="rect">
            <a:avLst/>
          </a:prstGeom>
          <a:solidFill>
            <a:srgbClr val="7030A0">
              <a:alpha val="16000"/>
            </a:srgb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37" name="직선 화살표 연결선 36"/>
          <p:cNvCxnSpPr/>
          <p:nvPr/>
        </p:nvCxnSpPr>
        <p:spPr bwMode="auto">
          <a:xfrm>
            <a:off x="825352" y="3112108"/>
            <a:ext cx="89962" cy="542803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18" name="AutoShape 39"/>
          <p:cNvSpPr>
            <a:spLocks noChangeArrowheads="1"/>
          </p:cNvSpPr>
          <p:nvPr/>
        </p:nvSpPr>
        <p:spPr bwMode="auto">
          <a:xfrm>
            <a:off x="3360356" y="634918"/>
            <a:ext cx="1152525" cy="287337"/>
          </a:xfrm>
          <a:prstGeom prst="wedgeRectCallout">
            <a:avLst>
              <a:gd name="adj1" fmla="val -10606"/>
              <a:gd name="adj2" fmla="val 97516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빠른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sp>
        <p:nvSpPr>
          <p:cNvPr id="4116" name="Line 37"/>
          <p:cNvSpPr>
            <a:spLocks noChangeShapeType="1"/>
          </p:cNvSpPr>
          <p:nvPr/>
        </p:nvSpPr>
        <p:spPr bwMode="auto">
          <a:xfrm flipH="1">
            <a:off x="1380450" y="1297534"/>
            <a:ext cx="275269" cy="919457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4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1" y="428604"/>
            <a:ext cx="8448398" cy="607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21414" y="1196752"/>
            <a:ext cx="2990928" cy="28733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362646" y="1196752"/>
            <a:ext cx="1660452" cy="28733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65541" y="1833663"/>
            <a:ext cx="1310115" cy="1727736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9" name="AutoShape 11"/>
          <p:cNvSpPr>
            <a:spLocks noChangeArrowheads="1"/>
          </p:cNvSpPr>
          <p:nvPr/>
        </p:nvSpPr>
        <p:spPr bwMode="auto">
          <a:xfrm>
            <a:off x="2555776" y="2933303"/>
            <a:ext cx="6393051" cy="2160240"/>
          </a:xfrm>
          <a:prstGeom prst="roundRect">
            <a:avLst>
              <a:gd name="adj" fmla="val 456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A. AAAS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의 발행 저널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종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Science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Magazine 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과학 전반을 다루는 저널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(1997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-Current)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Science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Signaling :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세포신호체계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관련 저널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Science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Translational Medicine 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Bench 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실험실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 =&gt;Bedside 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환자의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치료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적용을 위한 연구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제공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Personalized Medicine 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맞춤 의학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에 중점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B :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Science Express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(Science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지의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early view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기능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Science Classic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(Science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지의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백파일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창간호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-1996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발행 저널 및 주요 메뉴에 대한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소개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D : Science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에서 가장 다운로드가 높은 기사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제목 27"/>
          <p:cNvSpPr txBox="1">
            <a:spLocks/>
          </p:cNvSpPr>
          <p:nvPr/>
        </p:nvSpPr>
        <p:spPr bwMode="auto">
          <a:xfrm>
            <a:off x="1643042" y="0"/>
            <a:ext cx="635798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2. Science Journals Page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51001" y="1484090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A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362646" y="1484090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B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 rot="1432513">
            <a:off x="98866" y="1599365"/>
            <a:ext cx="288925" cy="3600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C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96304" y="5373216"/>
            <a:ext cx="3047704" cy="57893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3644346" y="5875948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D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59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8" y="965002"/>
            <a:ext cx="8424812" cy="556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199595" y="2170956"/>
            <a:ext cx="1644213" cy="214314"/>
          </a:xfrm>
          <a:prstGeom prst="rect">
            <a:avLst/>
          </a:prstGeom>
          <a:noFill/>
          <a:ln w="190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691680" y="2404120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A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2915816" y="2404120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B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3815960" y="2404120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C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4716016" y="2404120"/>
            <a:ext cx="396000" cy="30480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D</a:t>
            </a:r>
          </a:p>
        </p:txBody>
      </p:sp>
      <p:pic>
        <p:nvPicPr>
          <p:cNvPr id="615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75" y="4386067"/>
            <a:ext cx="1162050" cy="6000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157" name="AutoShape 16"/>
          <p:cNvSpPr>
            <a:spLocks noChangeArrowheads="1"/>
          </p:cNvSpPr>
          <p:nvPr/>
        </p:nvSpPr>
        <p:spPr bwMode="auto">
          <a:xfrm>
            <a:off x="6516216" y="5714975"/>
            <a:ext cx="2520280" cy="1008062"/>
          </a:xfrm>
          <a:prstGeom prst="roundRect">
            <a:avLst>
              <a:gd name="adj" fmla="val 1336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* Search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Vol.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번호</a:t>
            </a:r>
            <a:r>
              <a:rPr lang="en-US" altLang="ko-KR">
                <a:latin typeface="맑은 고딕" pitchFamily="50" charset="-127"/>
                <a:ea typeface="맑은 고딕" pitchFamily="50" charset="-127"/>
              </a:rPr>
              <a:t>, Page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번호로 찾기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ko-KR" altLang="en-US">
                <a:latin typeface="맑은 고딕" pitchFamily="50" charset="-127"/>
                <a:ea typeface="맑은 고딕" pitchFamily="50" charset="-127"/>
              </a:rPr>
              <a:t>키워드 검색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상세 검색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517222" y="4091644"/>
            <a:ext cx="6579153" cy="1497596"/>
            <a:chOff x="2564847" y="4091644"/>
            <a:chExt cx="6579153" cy="1497596"/>
          </a:xfrm>
        </p:grpSpPr>
        <p:sp>
          <p:nvSpPr>
            <p:cNvPr id="6148" name="AutoShape 6"/>
            <p:cNvSpPr>
              <a:spLocks noChangeArrowheads="1"/>
            </p:cNvSpPr>
            <p:nvPr/>
          </p:nvSpPr>
          <p:spPr bwMode="auto">
            <a:xfrm>
              <a:off x="2564847" y="4091644"/>
              <a:ext cx="6579153" cy="1497596"/>
            </a:xfrm>
            <a:prstGeom prst="roundRect">
              <a:avLst>
                <a:gd name="adj" fmla="val 6227"/>
              </a:avLst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A.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볼륨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이슈 </a:t>
              </a:r>
              <a:r>
                <a:rPr lang="ko-KR" altLang="en-US" dirty="0" err="1">
                  <a:latin typeface="맑은 고딕" pitchFamily="50" charset="-127"/>
                  <a:ea typeface="맑은 고딕" pitchFamily="50" charset="-127"/>
                </a:rPr>
                <a:t>브라우징</a:t>
              </a: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B. 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Early View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기능 </a:t>
              </a:r>
            </a:p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정식 발행 전 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hot topic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를 선정하여 일부 기사를 온라인으로 미리 제공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유료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en-US" altLang="ko-KR" dirty="0">
                <a:latin typeface="맑은 고딕" pitchFamily="50" charset="-127"/>
                <a:ea typeface="맑은 고딕" pitchFamily="50" charset="-127"/>
              </a:endParaRPr>
            </a:p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C.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생명과학 분야 포스터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dirty="0" err="1">
                  <a:latin typeface="맑은 고딕" pitchFamily="50" charset="-127"/>
                  <a:ea typeface="맑은 고딕" pitchFamily="50" charset="-127"/>
                </a:rPr>
                <a:t>아티클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 및 최신 소식 제공</a:t>
              </a:r>
            </a:p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D.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개인 맞춤 서비스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.(alert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기능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기사 저장 등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)</a:t>
              </a:r>
            </a:p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E. 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Science Magazine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검색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저널 볼륨 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&amp;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페이지 번호로 검색 가능</a:t>
              </a:r>
            </a:p>
          </p:txBody>
        </p:sp>
        <p:sp>
          <p:nvSpPr>
            <p:cNvPr id="6158" name="Rectangle 17"/>
            <p:cNvSpPr>
              <a:spLocks noChangeArrowheads="1"/>
            </p:cNvSpPr>
            <p:nvPr/>
          </p:nvSpPr>
          <p:spPr bwMode="auto">
            <a:xfrm>
              <a:off x="2631522" y="5205632"/>
              <a:ext cx="5294312" cy="2520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6432626" y="5457632"/>
            <a:ext cx="83590" cy="3476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제목 27"/>
          <p:cNvSpPr txBox="1">
            <a:spLocks/>
          </p:cNvSpPr>
          <p:nvPr/>
        </p:nvSpPr>
        <p:spPr bwMode="auto">
          <a:xfrm>
            <a:off x="1643042" y="0"/>
            <a:ext cx="635798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3.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Science Magazine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95948" y="2790822"/>
            <a:ext cx="1256678" cy="1428556"/>
          </a:xfrm>
          <a:prstGeom prst="rect">
            <a:avLst/>
          </a:prstGeom>
          <a:noFill/>
          <a:ln w="190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 rot="1149515">
            <a:off x="80013" y="2522527"/>
            <a:ext cx="396000" cy="3960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E</a:t>
            </a:r>
          </a:p>
        </p:txBody>
      </p:sp>
      <p:cxnSp>
        <p:nvCxnSpPr>
          <p:cNvPr id="20" name="꺾인 연결선 19"/>
          <p:cNvCxnSpPr/>
          <p:nvPr/>
        </p:nvCxnSpPr>
        <p:spPr bwMode="auto">
          <a:xfrm rot="16200000" flipH="1">
            <a:off x="1328786" y="3987255"/>
            <a:ext cx="428628" cy="214314"/>
          </a:xfrm>
          <a:prstGeom prst="bentConnector3">
            <a:avLst>
              <a:gd name="adj1" fmla="val -1965"/>
            </a:avLst>
          </a:prstGeom>
          <a:solidFill>
            <a:srgbClr val="FFFF99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297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3" y="783754"/>
            <a:ext cx="8816727" cy="56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3" name="Rectangle 22"/>
          <p:cNvSpPr>
            <a:spLocks noChangeArrowheads="1"/>
          </p:cNvSpPr>
          <p:nvPr/>
        </p:nvSpPr>
        <p:spPr bwMode="auto">
          <a:xfrm>
            <a:off x="1805840" y="4229815"/>
            <a:ext cx="2396880" cy="245792"/>
          </a:xfrm>
          <a:prstGeom prst="rect">
            <a:avLst/>
          </a:prstGeom>
          <a:solidFill>
            <a:srgbClr val="92D050">
              <a:alpha val="15000"/>
            </a:srgbClr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4389827" y="2116555"/>
            <a:ext cx="1841408" cy="386951"/>
          </a:xfrm>
          <a:prstGeom prst="wedgeRectCallout">
            <a:avLst>
              <a:gd name="adj1" fmla="val -38582"/>
              <a:gd name="adj2" fmla="val 9076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해당 섹션으로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바로가기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1656288" y="2718143"/>
            <a:ext cx="5012533" cy="1405110"/>
          </a:xfrm>
          <a:prstGeom prst="rect">
            <a:avLst/>
          </a:prstGeom>
          <a:noFill/>
          <a:ln w="19050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4211960" y="4122464"/>
            <a:ext cx="284281" cy="346117"/>
          </a:xfrm>
          <a:prstGeom prst="lef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A</a:t>
            </a:r>
          </a:p>
        </p:txBody>
      </p:sp>
      <p:sp>
        <p:nvSpPr>
          <p:cNvPr id="7182" name="Rectangle 20"/>
          <p:cNvSpPr>
            <a:spLocks noChangeArrowheads="1"/>
          </p:cNvSpPr>
          <p:nvPr/>
        </p:nvSpPr>
        <p:spPr bwMode="auto">
          <a:xfrm rot="2071348">
            <a:off x="584718" y="6316981"/>
            <a:ext cx="288925" cy="3600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E</a:t>
            </a:r>
          </a:p>
        </p:txBody>
      </p:sp>
      <p:sp>
        <p:nvSpPr>
          <p:cNvPr id="19" name="제목 27"/>
          <p:cNvSpPr txBox="1">
            <a:spLocks/>
          </p:cNvSpPr>
          <p:nvPr/>
        </p:nvSpPr>
        <p:spPr bwMode="auto">
          <a:xfrm>
            <a:off x="1643042" y="0"/>
            <a:ext cx="550072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00000"/>
              </a:lnSpc>
            </a:pP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Issue Homepage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553012" y="4158280"/>
            <a:ext cx="3660461" cy="339019"/>
          </a:xfrm>
          <a:prstGeom prst="roundRect">
            <a:avLst>
              <a:gd name="adj" fmla="val 400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A.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Print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버전의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TOC,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발행인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광고란을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PDF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로 제공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10440" y="5020390"/>
            <a:ext cx="1525617" cy="245792"/>
          </a:xfrm>
          <a:prstGeom prst="rect">
            <a:avLst/>
          </a:prstGeom>
          <a:solidFill>
            <a:srgbClr val="92D050">
              <a:alpha val="15000"/>
            </a:srgbClr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 rot="2453003">
            <a:off x="342512" y="4773403"/>
            <a:ext cx="284281" cy="34611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B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132986" y="5022400"/>
            <a:ext cx="897068" cy="245792"/>
          </a:xfrm>
          <a:prstGeom prst="rect">
            <a:avLst/>
          </a:prstGeom>
          <a:solidFill>
            <a:srgbClr val="92D050">
              <a:alpha val="15000"/>
            </a:srgbClr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 rot="2453751">
            <a:off x="1915939" y="4765474"/>
            <a:ext cx="284281" cy="34611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C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 b="11425"/>
          <a:stretch/>
        </p:blipFill>
        <p:spPr bwMode="auto">
          <a:xfrm>
            <a:off x="240207" y="6266807"/>
            <a:ext cx="7284121" cy="59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771900" y="5316067"/>
            <a:ext cx="2724341" cy="804254"/>
          </a:xfrm>
          <a:prstGeom prst="roundRect">
            <a:avLst>
              <a:gd name="adj" fmla="val 400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B.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Index -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저자별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주제별 인덱스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C.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E-mail Alerts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설정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D.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새 기사가 나올 경우 내 컴퓨터에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설치된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RSS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리더기로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Alerts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받음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771753" y="5022400"/>
            <a:ext cx="897068" cy="245792"/>
          </a:xfrm>
          <a:prstGeom prst="rect">
            <a:avLst/>
          </a:prstGeom>
          <a:solidFill>
            <a:srgbClr val="92D050">
              <a:alpha val="15000"/>
            </a:srgbClr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 rot="2406830">
            <a:off x="5577660" y="4852493"/>
            <a:ext cx="284281" cy="34611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D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164608" y="6563270"/>
            <a:ext cx="2359720" cy="294730"/>
          </a:xfrm>
          <a:prstGeom prst="rect">
            <a:avLst/>
          </a:prstGeom>
          <a:solidFill>
            <a:srgbClr val="92D050">
              <a:alpha val="15000"/>
            </a:srgbClr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4" name="AutoShape 23"/>
          <p:cNvSpPr>
            <a:spLocks noChangeArrowheads="1"/>
          </p:cNvSpPr>
          <p:nvPr/>
        </p:nvSpPr>
        <p:spPr bwMode="auto">
          <a:xfrm>
            <a:off x="6258387" y="5830825"/>
            <a:ext cx="2548012" cy="578991"/>
          </a:xfrm>
          <a:prstGeom prst="wedgeRectCallout">
            <a:avLst>
              <a:gd name="adj1" fmla="val 2000"/>
              <a:gd name="adj2" fmla="val 87354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원하는 기사 선택하여 초록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보기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기사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선택하여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내 폴더에 저장   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(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개인 계정 등록 후 이용 가능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4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5"/>
          <a:stretch/>
        </p:blipFill>
        <p:spPr bwMode="auto">
          <a:xfrm>
            <a:off x="17456" y="902108"/>
            <a:ext cx="5904425" cy="555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5013325"/>
            <a:ext cx="1285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9"/>
          <p:cNvSpPr>
            <a:spLocks noChangeArrowheads="1"/>
          </p:cNvSpPr>
          <p:nvPr/>
        </p:nvSpPr>
        <p:spPr bwMode="auto">
          <a:xfrm>
            <a:off x="5047482" y="2816953"/>
            <a:ext cx="1874834" cy="252007"/>
          </a:xfrm>
          <a:prstGeom prst="roundRect">
            <a:avLst>
              <a:gd name="adj" fmla="val 5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C.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DOI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로 특정기사 검색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제목 27"/>
          <p:cNvSpPr txBox="1">
            <a:spLocks/>
          </p:cNvSpPr>
          <p:nvPr/>
        </p:nvSpPr>
        <p:spPr bwMode="auto">
          <a:xfrm>
            <a:off x="1643042" y="0"/>
            <a:ext cx="564360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00000"/>
              </a:lnSpc>
            </a:pP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2)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Advanced Search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44561" y="1327172"/>
            <a:ext cx="288925" cy="3600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A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932915" y="2379828"/>
            <a:ext cx="288925" cy="3600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B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935324" y="2748702"/>
            <a:ext cx="288925" cy="3600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C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23397" y="3212976"/>
            <a:ext cx="288925" cy="3600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0" t="75621"/>
          <a:stretch/>
        </p:blipFill>
        <p:spPr bwMode="auto">
          <a:xfrm>
            <a:off x="4139952" y="4675992"/>
            <a:ext cx="4937131" cy="2152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531593" y="1365960"/>
            <a:ext cx="2245516" cy="225274"/>
          </a:xfrm>
          <a:prstGeom prst="roundRect">
            <a:avLst>
              <a:gd name="adj" fmla="val 5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A.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검색하고자 하는 저널 선택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5047482" y="2511946"/>
            <a:ext cx="2210587" cy="211947"/>
          </a:xfrm>
          <a:prstGeom prst="roundRect">
            <a:avLst>
              <a:gd name="adj" fmla="val 5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B.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Volume, Page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정보로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검색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4240851" y="3356953"/>
            <a:ext cx="3017218" cy="432087"/>
          </a:xfrm>
          <a:prstGeom prst="roundRect">
            <a:avLst>
              <a:gd name="adj" fmla="val 5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D.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키워드 또는 저자명으로 검색</a:t>
            </a:r>
            <a:br>
              <a:rPr lang="ko-KR" altLang="en-US" sz="1200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검색범위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초록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본문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기간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제한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860033" y="6518336"/>
            <a:ext cx="2160239" cy="285180"/>
          </a:xfrm>
          <a:prstGeom prst="roundRect">
            <a:avLst>
              <a:gd name="adj" fmla="val 5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E.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검색 대상 섹션 제한 기능</a:t>
            </a:r>
          </a:p>
        </p:txBody>
      </p:sp>
      <p:sp>
        <p:nvSpPr>
          <p:cNvPr id="25" name="오른쪽 화살표 24"/>
          <p:cNvSpPr/>
          <p:nvPr/>
        </p:nvSpPr>
        <p:spPr bwMode="auto">
          <a:xfrm>
            <a:off x="3554217" y="6227787"/>
            <a:ext cx="768718" cy="620688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오른쪽 화살표 1"/>
          <p:cNvSpPr/>
          <p:nvPr/>
        </p:nvSpPr>
        <p:spPr bwMode="auto">
          <a:xfrm>
            <a:off x="3289555" y="6227787"/>
            <a:ext cx="768718" cy="620688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6395015"/>
            <a:ext cx="143048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Scroll Down</a:t>
            </a:r>
            <a:endParaRPr lang="ko-KR" altLang="en-US" dirty="0"/>
          </a:p>
        </p:txBody>
      </p:sp>
      <p:sp>
        <p:nvSpPr>
          <p:cNvPr id="4" name="위쪽 화살표 3"/>
          <p:cNvSpPr/>
          <p:nvPr/>
        </p:nvSpPr>
        <p:spPr bwMode="auto">
          <a:xfrm>
            <a:off x="4466084" y="6499621"/>
            <a:ext cx="328440" cy="285180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E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04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27"/>
          <p:cNvSpPr txBox="1">
            <a:spLocks/>
          </p:cNvSpPr>
          <p:nvPr/>
        </p:nvSpPr>
        <p:spPr bwMode="auto">
          <a:xfrm>
            <a:off x="1643042" y="0"/>
            <a:ext cx="557216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00000"/>
              </a:lnSpc>
            </a:pP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3)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Search</a:t>
            </a:r>
            <a:r>
              <a:rPr kumimoji="1" lang="en-US" altLang="ko-KR" sz="28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Result -1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grpSp>
        <p:nvGrpSpPr>
          <p:cNvPr id="6" name="그룹 5"/>
          <p:cNvGrpSpPr/>
          <p:nvPr/>
        </p:nvGrpSpPr>
        <p:grpSpPr>
          <a:xfrm>
            <a:off x="285750" y="980728"/>
            <a:ext cx="8745413" cy="5688632"/>
            <a:chOff x="219075" y="1052736"/>
            <a:chExt cx="8620125" cy="561662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" r="1242"/>
            <a:stretch/>
          </p:blipFill>
          <p:spPr bwMode="auto">
            <a:xfrm>
              <a:off x="219075" y="1052736"/>
              <a:ext cx="8620125" cy="5616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899" y="2265171"/>
              <a:ext cx="2973400" cy="484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1" name="Oval 7"/>
            <p:cNvSpPr>
              <a:spLocks noChangeArrowheads="1"/>
            </p:cNvSpPr>
            <p:nvPr/>
          </p:nvSpPr>
          <p:spPr bwMode="auto">
            <a:xfrm>
              <a:off x="1549282" y="3602320"/>
              <a:ext cx="358775" cy="2873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802376" y="5229050"/>
              <a:ext cx="6073880" cy="1369214"/>
            </a:xfrm>
            <a:prstGeom prst="roundRect">
              <a:avLst>
                <a:gd name="adj" fmla="val 5667"/>
              </a:avLst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 algn="ctr">
              <a:solidFill>
                <a:srgbClr val="FFC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A.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선택한 기사 초록 보기</a:t>
              </a:r>
              <a:endParaRPr lang="en-US" altLang="ko-KR" dirty="0">
                <a:latin typeface="맑은 고딕" pitchFamily="50" charset="-127"/>
                <a:ea typeface="맑은 고딕" pitchFamily="50" charset="-127"/>
              </a:endParaRPr>
            </a:p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B. 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내 폴더에 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저장</a:t>
              </a: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C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검색 결과 저장</a:t>
              </a: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>
                  <a:latin typeface="맑은 고딕" pitchFamily="50" charset="-127"/>
                  <a:ea typeface="맑은 고딕" pitchFamily="50" charset="-127"/>
                </a:rPr>
                <a:t>D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지정한 </a:t>
              </a:r>
              <a:r>
                <a:rPr lang="ko-KR" altLang="en-US" dirty="0" err="1" smtClean="0">
                  <a:latin typeface="맑은 고딕" pitchFamily="50" charset="-127"/>
                  <a:ea typeface="맑은 고딕" pitchFamily="50" charset="-127"/>
                </a:rPr>
                <a:t>검색어로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 새로운 결과가 나왔을 경우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dirty="0" err="1" smtClean="0">
                  <a:latin typeface="맑은 고딕" pitchFamily="50" charset="-127"/>
                  <a:ea typeface="맑은 고딕" pitchFamily="50" charset="-127"/>
                </a:rPr>
                <a:t>이메일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 알림 기능</a:t>
              </a: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E. Science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출판사</a:t>
              </a:r>
              <a:r>
                <a:rPr lang="ko-KR" altLang="en-US" dirty="0">
                  <a:latin typeface="맑은 고딕" pitchFamily="50" charset="-127"/>
                  <a:ea typeface="맑은 고딕" pitchFamily="50" charset="-127"/>
                </a:rPr>
                <a:t>의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 다른 저널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/  </a:t>
              </a:r>
              <a:r>
                <a:rPr lang="en-US" altLang="ko-KR" dirty="0" err="1" smtClean="0">
                  <a:latin typeface="맑은 고딕" pitchFamily="50" charset="-127"/>
                  <a:ea typeface="맑은 고딕" pitchFamily="50" charset="-127"/>
                </a:rPr>
                <a:t>HighWire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저널에서 검색</a:t>
              </a: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l">
                <a:lnSpc>
                  <a:spcPct val="100000"/>
                </a:lnSpc>
                <a:buSzPct val="70000"/>
                <a:buFont typeface="Wingdings" pitchFamily="2" charset="2"/>
                <a:buNone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F. </a:t>
              </a:r>
              <a:r>
                <a:rPr lang="ko-KR" altLang="en-US" dirty="0" err="1" smtClean="0">
                  <a:latin typeface="맑은 고딕" pitchFamily="50" charset="-127"/>
                  <a:ea typeface="맑은 고딕" pitchFamily="50" charset="-127"/>
                </a:rPr>
                <a:t>기사명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저자명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등 마우스를 대면 </a:t>
              </a:r>
              <a:r>
                <a:rPr lang="ko-KR" altLang="en-US" dirty="0" err="1" smtClean="0">
                  <a:latin typeface="맑은 고딕" pitchFamily="50" charset="-127"/>
                  <a:ea typeface="맑은 고딕" pitchFamily="50" charset="-127"/>
                </a:rPr>
                <a:t>팝업창으로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 해당 초록 내용을 보여 줌</a:t>
              </a: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6500825" y="4401152"/>
              <a:ext cx="324000" cy="396000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altLang="ko-KR" sz="1800" dirty="0">
                  <a:latin typeface="맑은 고딕" pitchFamily="50" charset="-127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2864625" y="1988880"/>
              <a:ext cx="360000" cy="360000"/>
            </a:xfrm>
            <a:prstGeom prst="downArrow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altLang="ko-KR" sz="1800" dirty="0">
                  <a:latin typeface="맑은 고딕" pitchFamily="50" charset="-127"/>
                  <a:ea typeface="맑은 고딕" pitchFamily="50" charset="-127"/>
                </a:rPr>
                <a:t>A</a:t>
              </a: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991765" y="1973228"/>
              <a:ext cx="360000" cy="360000"/>
            </a:xfrm>
            <a:prstGeom prst="downArrow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altLang="ko-KR" sz="1800" dirty="0" smtClean="0">
                  <a:latin typeface="맑은 고딕" pitchFamily="50" charset="-127"/>
                  <a:ea typeface="맑은 고딕" pitchFamily="50" charset="-127"/>
                </a:rPr>
                <a:t>B</a:t>
              </a:r>
              <a:endParaRPr lang="en-US" altLang="ko-KR" sz="18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3224625" y="2723399"/>
              <a:ext cx="360000" cy="360000"/>
            </a:xfrm>
            <a:prstGeom prst="upArrow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altLang="ko-KR" sz="1800" dirty="0" smtClean="0">
                  <a:latin typeface="맑은 고딕" pitchFamily="50" charset="-127"/>
                  <a:ea typeface="맑은 고딕" pitchFamily="50" charset="-127"/>
                </a:rPr>
                <a:t>C</a:t>
              </a:r>
              <a:endParaRPr lang="en-US" altLang="ko-KR" sz="18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5440939" y="2750064"/>
              <a:ext cx="360000" cy="360000"/>
            </a:xfrm>
            <a:prstGeom prst="upArrow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altLang="ko-KR" sz="1800" dirty="0" smtClean="0">
                  <a:latin typeface="맑은 고딕" pitchFamily="50" charset="-127"/>
                  <a:ea typeface="맑은 고딕" pitchFamily="50" charset="-127"/>
                </a:rPr>
                <a:t>D</a:t>
              </a:r>
              <a:endParaRPr lang="en-US" altLang="ko-KR" sz="18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0" name="직선 화살표 연결선 29"/>
            <p:cNvCxnSpPr/>
            <p:nvPr/>
          </p:nvCxnSpPr>
          <p:spPr bwMode="auto">
            <a:xfrm flipV="1">
              <a:off x="1855516" y="2750064"/>
              <a:ext cx="1009109" cy="894648"/>
            </a:xfrm>
            <a:prstGeom prst="straightConnector1">
              <a:avLst/>
            </a:prstGeom>
            <a:solidFill>
              <a:srgbClr val="FFFF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5714645" y="1831938"/>
              <a:ext cx="1500562" cy="38895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28" name="AutoShape 19"/>
            <p:cNvSpPr>
              <a:spLocks noChangeArrowheads="1"/>
            </p:cNvSpPr>
            <p:nvPr/>
          </p:nvSpPr>
          <p:spPr bwMode="auto">
            <a:xfrm>
              <a:off x="4171765" y="1136235"/>
              <a:ext cx="2560475" cy="535744"/>
            </a:xfrm>
            <a:prstGeom prst="wedgeRectCallout">
              <a:avLst>
                <a:gd name="adj1" fmla="val 36125"/>
                <a:gd name="adj2" fmla="val 100466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*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검색 식 또는 </a:t>
              </a:r>
              <a:r>
                <a:rPr lang="ko-KR" altLang="en-US" sz="1200" dirty="0" err="1">
                  <a:latin typeface="맑은 고딕" pitchFamily="50" charset="-127"/>
                  <a:ea typeface="맑은 고딕" pitchFamily="50" charset="-127"/>
                </a:rPr>
                <a:t>검색어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 수정</a:t>
              </a:r>
            </a:p>
            <a:p>
              <a:pPr algn="l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* 페이지당 보여지는 결과 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수 수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정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238125" y="2104853"/>
            <a:ext cx="1349541" cy="227674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9050" y="2076375"/>
            <a:ext cx="328709" cy="40107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E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26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7" y="862729"/>
            <a:ext cx="6718570" cy="595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5" name="AutoShape 23"/>
          <p:cNvSpPr>
            <a:spLocks noChangeArrowheads="1"/>
          </p:cNvSpPr>
          <p:nvPr/>
        </p:nvSpPr>
        <p:spPr bwMode="auto">
          <a:xfrm>
            <a:off x="1643042" y="3227614"/>
            <a:ext cx="5341975" cy="2740716"/>
          </a:xfrm>
          <a:prstGeom prst="roundRect">
            <a:avLst>
              <a:gd name="adj" fmla="val 5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기사를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내 폴더에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보관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기관에서 사용하는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Citation Manager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가 있다면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서지 정보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다운로드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가능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해당 기사 인용 알림 기능 신청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D. </a:t>
            </a:r>
            <a:r>
              <a:rPr lang="en-US" altLang="ko-KR" dirty="0" err="1">
                <a:latin typeface="맑은 고딕" pitchFamily="50" charset="-127"/>
                <a:ea typeface="맑은 고딕" pitchFamily="50" charset="-127"/>
              </a:rPr>
              <a:t>CiteULike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개인 도서관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라는 무료 사이트에 개인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계정을       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만들어서 원하는 기사 저장 가능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기사 링크를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Email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로 전송</a:t>
            </a:r>
          </a:p>
          <a:p>
            <a:pPr algn="l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F. 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Scienc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PubMed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에 수록된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유사 기사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정보 보기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G. Science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저널들 중 관련된 다른 기사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H. Science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PubMed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유사한 기사검색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I. Google Scholar, 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PubMed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에서 해당 기사의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저자명으로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검색</a:t>
            </a:r>
          </a:p>
          <a:p>
            <a:pPr algn="l">
              <a:lnSpc>
                <a:spcPct val="100000"/>
              </a:lnSpc>
              <a:buSzPct val="70000"/>
              <a:buFont typeface="Wingdings" pitchFamily="2" charset="2"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J.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해당 기사가 인용된 기사 보기</a:t>
            </a:r>
          </a:p>
        </p:txBody>
      </p:sp>
      <p:sp>
        <p:nvSpPr>
          <p:cNvPr id="17" name="제목 27"/>
          <p:cNvSpPr txBox="1">
            <a:spLocks/>
          </p:cNvSpPr>
          <p:nvPr/>
        </p:nvSpPr>
        <p:spPr bwMode="auto">
          <a:xfrm>
            <a:off x="1643042" y="0"/>
            <a:ext cx="557216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00000"/>
              </a:lnSpc>
            </a:pPr>
            <a:r>
              <a:rPr lang="en-US" altLang="ko-KR" sz="2800" b="1" kern="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4)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Search Result -</a:t>
            </a:r>
            <a:r>
              <a:rPr kumimoji="1" lang="en-US" altLang="ko-KR" sz="28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2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95425" cy="80962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21" name="직사각형 20"/>
          <p:cNvSpPr/>
          <p:nvPr/>
        </p:nvSpPr>
        <p:spPr bwMode="auto">
          <a:xfrm>
            <a:off x="223772" y="5843584"/>
            <a:ext cx="1352468" cy="991730"/>
          </a:xfrm>
          <a:prstGeom prst="rect">
            <a:avLst/>
          </a:prstGeom>
          <a:solidFill>
            <a:srgbClr val="7030A0">
              <a:alpha val="9000"/>
            </a:srgb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25" name="직선 화살표 연결선 24"/>
          <p:cNvCxnSpPr/>
          <p:nvPr/>
        </p:nvCxnSpPr>
        <p:spPr bwMode="auto">
          <a:xfrm flipV="1">
            <a:off x="1576240" y="6021289"/>
            <a:ext cx="5588048" cy="318160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8591908" y="3212976"/>
            <a:ext cx="360000" cy="3600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H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604448" y="4653136"/>
            <a:ext cx="360000" cy="3600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 rot="19653055">
            <a:off x="8591908" y="5081652"/>
            <a:ext cx="360000" cy="3600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J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7" y="135689"/>
            <a:ext cx="1805178" cy="6722312"/>
          </a:xfrm>
          <a:prstGeom prst="rect">
            <a:avLst/>
          </a:prstGeom>
          <a:solidFill>
            <a:srgbClr val="7030A0">
              <a:alpha val="9000"/>
            </a:srgb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타원 3"/>
          <p:cNvSpPr/>
          <p:nvPr/>
        </p:nvSpPr>
        <p:spPr bwMode="auto">
          <a:xfrm>
            <a:off x="93151" y="3645024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A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93151" y="3871256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굴림" pitchFamily="50" charset="-127"/>
                <a:ea typeface="굴림" pitchFamily="50" charset="-127"/>
              </a:rPr>
              <a:t>B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93151" y="4099856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굴림" pitchFamily="50" charset="-127"/>
                <a:ea typeface="굴림" pitchFamily="50" charset="-127"/>
              </a:rPr>
              <a:t>C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타원 26"/>
          <p:cNvSpPr/>
          <p:nvPr/>
        </p:nvSpPr>
        <p:spPr bwMode="auto">
          <a:xfrm>
            <a:off x="93151" y="4409220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D</a:t>
            </a:r>
          </a:p>
        </p:txBody>
      </p:sp>
      <p:sp>
        <p:nvSpPr>
          <p:cNvPr id="28" name="타원 27"/>
          <p:cNvSpPr/>
          <p:nvPr/>
        </p:nvSpPr>
        <p:spPr bwMode="auto">
          <a:xfrm>
            <a:off x="93151" y="4835935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E</a:t>
            </a:r>
          </a:p>
        </p:txBody>
      </p:sp>
      <p:sp>
        <p:nvSpPr>
          <p:cNvPr id="29" name="타원 28"/>
          <p:cNvSpPr/>
          <p:nvPr/>
        </p:nvSpPr>
        <p:spPr bwMode="auto">
          <a:xfrm>
            <a:off x="93151" y="5263791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F</a:t>
            </a:r>
          </a:p>
        </p:txBody>
      </p:sp>
      <p:sp>
        <p:nvSpPr>
          <p:cNvPr id="34" name="타원 33"/>
          <p:cNvSpPr/>
          <p:nvPr/>
        </p:nvSpPr>
        <p:spPr bwMode="auto">
          <a:xfrm>
            <a:off x="7135713" y="466704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G</a:t>
            </a:r>
          </a:p>
        </p:txBody>
      </p:sp>
      <p:sp>
        <p:nvSpPr>
          <p:cNvPr id="35" name="타원 34"/>
          <p:cNvSpPr/>
          <p:nvPr/>
        </p:nvSpPr>
        <p:spPr bwMode="auto">
          <a:xfrm>
            <a:off x="7135713" y="3758464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굴림" pitchFamily="50" charset="-127"/>
                <a:ea typeface="굴림" pitchFamily="50" charset="-127"/>
              </a:rPr>
              <a:t>H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" name="타원 35"/>
          <p:cNvSpPr/>
          <p:nvPr/>
        </p:nvSpPr>
        <p:spPr bwMode="auto">
          <a:xfrm>
            <a:off x="7135713" y="4507365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I</a:t>
            </a:r>
          </a:p>
        </p:txBody>
      </p:sp>
      <p:sp>
        <p:nvSpPr>
          <p:cNvPr id="37" name="타원 36"/>
          <p:cNvSpPr/>
          <p:nvPr/>
        </p:nvSpPr>
        <p:spPr bwMode="auto">
          <a:xfrm>
            <a:off x="7135713" y="6082222"/>
            <a:ext cx="216024" cy="196291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8132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기본 디자인">
      <a:majorFont>
        <a:latin typeface="Tahoma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4980</TotalTime>
  <Words>1373</Words>
  <Application>Microsoft Office PowerPoint</Application>
  <PresentationFormat>화면 슬라이드 쇼(4:3)</PresentationFormat>
  <Paragraphs>234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굴림</vt:lpstr>
      <vt:lpstr>나눔고딕</vt:lpstr>
      <vt:lpstr>맑은 고딕</vt:lpstr>
      <vt:lpstr>Arial</vt:lpstr>
      <vt:lpstr>Tahoma</vt:lpstr>
      <vt:lpstr>Times New Roman</vt:lpstr>
      <vt:lpstr>Wingdings</vt:lpstr>
      <vt:lpstr>기본 디자인</vt:lpstr>
      <vt:lpstr>PowerPoint 프레젠테이션</vt:lpstr>
      <vt:lpstr>PowerPoint 프레젠테이션</vt:lpstr>
      <vt:lpstr>1. Main Page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ebsco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 www.sciencemag.org</dc:title>
  <dc:creator>djang</dc:creator>
  <cp:lastModifiedBy>USER</cp:lastModifiedBy>
  <cp:revision>340</cp:revision>
  <cp:lastPrinted>2004-02-16T09:17:15Z</cp:lastPrinted>
  <dcterms:created xsi:type="dcterms:W3CDTF">2004-02-16T01:38:58Z</dcterms:created>
  <dcterms:modified xsi:type="dcterms:W3CDTF">2015-04-02T09:07:25Z</dcterms:modified>
</cp:coreProperties>
</file>